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handoutMasterIdLst>
    <p:handoutMasterId r:id="rId14"/>
  </p:handoutMasterIdLst>
  <p:sldIdLst>
    <p:sldId id="271" r:id="rId5"/>
    <p:sldId id="265" r:id="rId6"/>
    <p:sldId id="272" r:id="rId7"/>
    <p:sldId id="266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 autoAdjust="0"/>
    <p:restoredTop sz="96405"/>
  </p:normalViewPr>
  <p:slideViewPr>
    <p:cSldViewPr snapToGrid="0">
      <p:cViewPr varScale="1">
        <p:scale>
          <a:sx n="131" d="100"/>
          <a:sy n="131" d="100"/>
        </p:scale>
        <p:origin x="103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9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1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2/21/24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2/21/24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2/21/24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2/21/24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2/21/24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2/21/24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2/21/24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2/21/24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2/21/24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2/21/24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2/21/24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2/21/24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1DC2-F830-CB05-4DEC-D862ED4CD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83" y="532868"/>
            <a:ext cx="11138169" cy="1470025"/>
          </a:xfrm>
        </p:spPr>
        <p:txBody>
          <a:bodyPr/>
          <a:lstStyle/>
          <a:p>
            <a:r>
              <a:rPr lang="en-US" dirty="0"/>
              <a:t>US Coast guard search &amp; rescue watchkeepers need your help: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E1ED2-4CD4-DE2B-A8AD-9486C96BB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383" y="2707016"/>
            <a:ext cx="5582596" cy="235409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When ownership of a boat equipped with a marine radio is transferred or sold, the radio’s registered distress identity </a:t>
            </a:r>
            <a:r>
              <a:rPr lang="en-US" b="1" dirty="0"/>
              <a:t>must</a:t>
            </a:r>
            <a:r>
              <a:rPr lang="en-US" dirty="0"/>
              <a:t> be transferred as well.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36CBA-5B4E-C3EA-81A3-08ADAEAD1AF9}"/>
              </a:ext>
            </a:extLst>
          </p:cNvPr>
          <p:cNvSpPr txBox="1"/>
          <p:nvPr/>
        </p:nvSpPr>
        <p:spPr>
          <a:xfrm>
            <a:off x="486383" y="5678801"/>
            <a:ext cx="18385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800" dirty="0"/>
              <a:t>NASBLA  RBS Workshop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73235-EDC4-B4E7-05DD-AD082F4FD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52" y="3711691"/>
            <a:ext cx="4498062" cy="26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F8E600-F8F1-6F21-60DA-A609C75C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17" y="146628"/>
            <a:ext cx="10566400" cy="2108302"/>
          </a:xfrm>
        </p:spPr>
        <p:txBody>
          <a:bodyPr/>
          <a:lstStyle/>
          <a:p>
            <a:pPr algn="ctr"/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All fixed-mount marine radios have digital distress alert buttons and include registered</a:t>
            </a:r>
            <a:b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Maritime Mobile Service Identities (MMSIs) which identify the vessel in distress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4DD3E-0A5E-F88C-C4E6-F8B05D978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82" y="1293778"/>
            <a:ext cx="5289583" cy="528958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E784F0-09CF-E23A-490E-20D09D065F86}"/>
              </a:ext>
            </a:extLst>
          </p:cNvPr>
          <p:cNvCxnSpPr>
            <a:cxnSpLocks/>
          </p:cNvCxnSpPr>
          <p:nvPr/>
        </p:nvCxnSpPr>
        <p:spPr>
          <a:xfrm flipH="1" flipV="1">
            <a:off x="4929352" y="4910987"/>
            <a:ext cx="536027" cy="746234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965B8C-5830-8920-26F4-656FFD34D408}"/>
              </a:ext>
            </a:extLst>
          </p:cNvPr>
          <p:cNvSpPr txBox="1"/>
          <p:nvPr/>
        </p:nvSpPr>
        <p:spPr>
          <a:xfrm>
            <a:off x="5465379" y="5681705"/>
            <a:ext cx="5470568" cy="70788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dirty="0"/>
              <a:t>DSC distress button, which uses MMSIs and GPS to identify and locate a vessel in distress</a:t>
            </a:r>
          </a:p>
        </p:txBody>
      </p:sp>
    </p:spTree>
    <p:extLst>
      <p:ext uri="{BB962C8B-B14F-4D97-AF65-F5344CB8AC3E}">
        <p14:creationId xmlns:p14="http://schemas.microsoft.com/office/powerpoint/2010/main" val="30224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A933-B81E-A9BA-B3A8-008151A9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73" y="0"/>
            <a:ext cx="9595796" cy="1534370"/>
          </a:xfrm>
        </p:spPr>
        <p:txBody>
          <a:bodyPr/>
          <a:lstStyle/>
          <a:p>
            <a:pPr algn="ctr"/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These digital distress alerts are received by Coast Guard Search &amp; Rescue </a:t>
            </a:r>
            <a:r>
              <a:rPr lang="en-US" sz="3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watchstanders</a:t>
            </a: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, who respond to the distress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AD47B-1E75-AF42-1EE9-4862F7CBD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09" y="1716257"/>
            <a:ext cx="6311900" cy="420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29D806-3FBF-B690-7D5F-E578EC8797A5}"/>
              </a:ext>
            </a:extLst>
          </p:cNvPr>
          <p:cNvSpPr txBox="1"/>
          <p:nvPr/>
        </p:nvSpPr>
        <p:spPr>
          <a:xfrm>
            <a:off x="8346332" y="1863468"/>
            <a:ext cx="3297677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/>
              <a:t>If the radio’s MMSI identity is registered to the boat’s original owner rather than the current owner, the Coast Guard contacts the original owner in a distress!</a:t>
            </a:r>
          </a:p>
        </p:txBody>
      </p:sp>
    </p:spTree>
    <p:extLst>
      <p:ext uri="{BB962C8B-B14F-4D97-AF65-F5344CB8AC3E}">
        <p14:creationId xmlns:p14="http://schemas.microsoft.com/office/powerpoint/2010/main" val="2544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091C-A312-7FA9-542D-1E1E9A83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868362"/>
          </a:xfrm>
        </p:spPr>
        <p:txBody>
          <a:bodyPr/>
          <a:lstStyle/>
          <a:p>
            <a:pPr algn="ctr"/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C685B-2A69-F41F-8AD5-2EC3F0B8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035" y="2325135"/>
            <a:ext cx="10836165" cy="279340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60%</a:t>
            </a:r>
            <a:r>
              <a:rPr lang="en-US" sz="3200" b="1" dirty="0">
                <a:solidFill>
                  <a:srgbClr val="FFFF00"/>
                </a:solidFill>
              </a:rPr>
              <a:t> of DSC distress alert identities are invalid, and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76% </a:t>
            </a:r>
            <a:r>
              <a:rPr lang="en-US" sz="3200" b="1" dirty="0">
                <a:solidFill>
                  <a:srgbClr val="FFFF00"/>
                </a:solidFill>
              </a:rPr>
              <a:t>have no position information (no GPS)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           </a:t>
            </a:r>
            <a:r>
              <a:rPr lang="en-US" sz="2200" b="1" i="1" dirty="0">
                <a:solidFill>
                  <a:srgbClr val="FFFF00"/>
                </a:solidFill>
              </a:rPr>
              <a:t>-- 2019 USCG statistics, IMO NCSR 8/Inf.9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9816-D9D3-2625-E89C-F6955886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Those selling a boat equipped with a marine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B447-3B85-886C-DDFB-1082303FA0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340" y="1417638"/>
            <a:ext cx="10566400" cy="516572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Contact the radio’s manufacturer for help getting the MMSI identity reset, or</a:t>
            </a:r>
          </a:p>
          <a:p>
            <a:r>
              <a:rPr lang="en-US" sz="2800" dirty="0"/>
              <a:t>Contact the MMSI registering agent to transfer registration to new owner: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Look up your MMSI registering agent on USCG Navigation Center webpage under Comms, then MMSI</a:t>
            </a:r>
          </a:p>
          <a:p>
            <a:r>
              <a:rPr lang="en-US" sz="2800" dirty="0"/>
              <a:t>Instructions are on that webpage too (Google “USCG MMSI”)</a:t>
            </a:r>
          </a:p>
          <a:p>
            <a:endParaRPr lang="en-US" sz="2800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BA3E3C-BC18-FE1F-2386-77EB9DEB5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49287"/>
              </p:ext>
            </p:extLst>
          </p:nvPr>
        </p:nvGraphicFramePr>
        <p:xfrm>
          <a:off x="1905540" y="3495040"/>
          <a:ext cx="8128000" cy="1010920"/>
        </p:xfrm>
        <a:graphic>
          <a:graphicData uri="http://schemas.openxmlformats.org/drawingml/2006/table">
            <a:tbl>
              <a:tblPr firstCol="1" lastCol="1">
                <a:tableStyleId>{5C22544A-7EE6-4342-B048-85BDC9FD1C3A}</a:tableStyleId>
              </a:tblPr>
              <a:tblGrid>
                <a:gridCol w="4436894">
                  <a:extLst>
                    <a:ext uri="{9D8B030D-6E8A-4147-A177-3AD203B41FA5}">
                      <a16:colId xmlns:a16="http://schemas.microsoft.com/office/drawing/2014/main" val="3649359838"/>
                    </a:ext>
                  </a:extLst>
                </a:gridCol>
                <a:gridCol w="3691106">
                  <a:extLst>
                    <a:ext uri="{9D8B030D-6E8A-4147-A177-3AD203B41FA5}">
                      <a16:colId xmlns:a16="http://schemas.microsoft.com/office/drawing/2014/main" val="44163287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Federal Communications Commission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U.S. Power Squadrons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19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BOAT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Shine Micro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01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4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6DC8-224F-2CB3-FE6E-B30435FD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Those buying a boat equipped with a marine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A493-9DBF-7F07-5558-11568ED145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979579"/>
            <a:ext cx="10566400" cy="4114800"/>
          </a:xfrm>
        </p:spPr>
        <p:txBody>
          <a:bodyPr/>
          <a:lstStyle/>
          <a:p>
            <a:r>
              <a:rPr lang="en-US" sz="3200" b="1" dirty="0"/>
              <a:t>Do Not Complete the Purchase </a:t>
            </a:r>
            <a:r>
              <a:rPr lang="en-US" sz="3200" dirty="0"/>
              <a:t>until MMSI on radio has been reset by manufacturer’s instructions, or the original owner has transferred the MMSI registration to you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2800" dirty="0"/>
              <a:t>Instructions are on USCG Navigation Center webpage (Google “USCG MMSI”)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629A-127E-BC0C-927E-9632387F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Boats equipped with automatic identification system (AIS)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E1227-1B55-E401-D1ED-88BC18FBA2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The MMSI transfer procedures for boats equipped with AIS is the same for as for boats equipped with a marine radio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FB555-1C2D-5936-2CBA-CC31962C1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09" y="2790241"/>
            <a:ext cx="3121363" cy="35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8FF2F7-E889-67FF-794A-17FA3E22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009" y="505838"/>
            <a:ext cx="2684834" cy="1001948"/>
          </a:xfrm>
        </p:spPr>
        <p:txBody>
          <a:bodyPr/>
          <a:lstStyle/>
          <a:p>
            <a:r>
              <a:rPr lang="en-US" sz="2400" dirty="0" err="1">
                <a:latin typeface="+mn-lt"/>
              </a:rPr>
              <a:t>Uscg</a:t>
            </a:r>
            <a:r>
              <a:rPr lang="en-US" sz="2400" dirty="0">
                <a:latin typeface="+mn-lt"/>
              </a:rPr>
              <a:t> MSIB Number 09-23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ECBF51-ECEE-8E1B-B17E-B6189A05E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1" y="206544"/>
            <a:ext cx="8633315" cy="6223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349B07-68A1-651D-9C65-F2155379ADE7}"/>
              </a:ext>
            </a:extLst>
          </p:cNvPr>
          <p:cNvSpPr txBox="1"/>
          <p:nvPr/>
        </p:nvSpPr>
        <p:spPr>
          <a:xfrm>
            <a:off x="9766571" y="2459665"/>
            <a:ext cx="2276272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/>
              <a:t>Instructions are on USCG Navigation Center webpage (Google “USCG MMSI”)</a:t>
            </a:r>
          </a:p>
        </p:txBody>
      </p:sp>
    </p:spTree>
    <p:extLst>
      <p:ext uri="{BB962C8B-B14F-4D97-AF65-F5344CB8AC3E}">
        <p14:creationId xmlns:p14="http://schemas.microsoft.com/office/powerpoint/2010/main" val="16226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4F5A499E-3771-2440-8C5B-BE2B30ECB4E5}" vid="{16E6044E-DBA6-7144-886D-1AC380687E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345</Words>
  <Application>Microsoft Macintosh PowerPoint</Application>
  <PresentationFormat>Widescreen</PresentationFormat>
  <Paragraphs>31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Ocean design template</vt:lpstr>
      <vt:lpstr>US Coast guard search &amp; rescue watchkeepers need your help:</vt:lpstr>
      <vt:lpstr>All fixed-mount marine radios have digital distress alert buttons and include registered Maritime Mobile Service Identities (MMSIs) which identify the vessel in distress</vt:lpstr>
      <vt:lpstr>These digital distress alerts are received by Coast Guard Search &amp; Rescue watchstanders, who respond to the distress</vt:lpstr>
      <vt:lpstr>The problem</vt:lpstr>
      <vt:lpstr>For Those selling a boat equipped with a marine radio</vt:lpstr>
      <vt:lpstr>For Those buying a boat equipped with a marine radio</vt:lpstr>
      <vt:lpstr>Boats equipped with automatic identification system (AIS)</vt:lpstr>
      <vt:lpstr>Uscg MSIB Number 09-23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Hersey</dc:creator>
  <cp:lastModifiedBy>Joe Hersey</cp:lastModifiedBy>
  <cp:revision>10</cp:revision>
  <cp:lastPrinted>2019-08-13T14:53:59Z</cp:lastPrinted>
  <dcterms:created xsi:type="dcterms:W3CDTF">2023-08-10T17:48:42Z</dcterms:created>
  <dcterms:modified xsi:type="dcterms:W3CDTF">2024-02-22T00:25:29Z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